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73"/>
  </p:notesMasterIdLst>
  <p:sldIdLst>
    <p:sldId id="256" r:id="rId2"/>
    <p:sldId id="358" r:id="rId3"/>
    <p:sldId id="268" r:id="rId4"/>
    <p:sldId id="357" r:id="rId5"/>
    <p:sldId id="277" r:id="rId6"/>
    <p:sldId id="279" r:id="rId7"/>
    <p:sldId id="280" r:id="rId8"/>
    <p:sldId id="281" r:id="rId9"/>
    <p:sldId id="284" r:id="rId10"/>
    <p:sldId id="285" r:id="rId11"/>
    <p:sldId id="287" r:id="rId12"/>
    <p:sldId id="289" r:id="rId13"/>
    <p:sldId id="276" r:id="rId14"/>
    <p:sldId id="272" r:id="rId15"/>
    <p:sldId id="273" r:id="rId16"/>
    <p:sldId id="274" r:id="rId17"/>
    <p:sldId id="257" r:id="rId18"/>
    <p:sldId id="267" r:id="rId19"/>
    <p:sldId id="262" r:id="rId20"/>
    <p:sldId id="294" r:id="rId21"/>
    <p:sldId id="292" r:id="rId22"/>
    <p:sldId id="297" r:id="rId23"/>
    <p:sldId id="299" r:id="rId24"/>
    <p:sldId id="300" r:id="rId25"/>
    <p:sldId id="301" r:id="rId26"/>
    <p:sldId id="302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354" r:id="rId70"/>
    <p:sldId id="355" r:id="rId71"/>
    <p:sldId id="35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796" autoAdjust="0"/>
  </p:normalViewPr>
  <p:slideViewPr>
    <p:cSldViewPr snapToObjects="1">
      <p:cViewPr varScale="1">
        <p:scale>
          <a:sx n="60" d="100"/>
          <a:sy n="60" d="100"/>
        </p:scale>
        <p:origin x="-7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notesViewPr>
    <p:cSldViewPr snapToObjects="1">
      <p:cViewPr varScale="1">
        <p:scale>
          <a:sx n="55" d="100"/>
          <a:sy n="55" d="100"/>
        </p:scale>
        <p:origin x="-183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25F5A-F667-430A-8ABE-1695DE73F16E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5D216-4FD0-45BB-AA13-F785AF7B5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90B685-C860-4F07-8B26-D3BB813663D7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12574-DFBB-456E-A917-663C313290AA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09A54-F1DC-4C16-9D05-363055089365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8CA9D-6ABD-4FB1-96FD-1E9283313607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4DFC1-1870-46BC-808F-2088A6821236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01E26-7E5C-4F77-A6EA-08FA3057669A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A71BD-E1AA-4163-BB65-361C5B7179EE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50CB2-6978-438E-B8E4-BD7A55E2D8B3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BB20E-939E-405A-8393-1A9EEC5986F7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C32DC-A325-46E7-B6F4-527D08D1A8BA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A7153-A7CE-4C80-8248-CE90CC748723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4B54F5-BBA6-4EFF-9434-6FBAE4EDBAE6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8165A-5780-43F8-A35F-9B6E8CFB6377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48716-5469-429E-B32E-AD3FE60D79B8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BE272-263F-45C0-8716-FBA74410865D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0F874-131B-49EF-8CE3-2DDA8AD7FE7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70DA6-D32C-4ABB-90DA-FAF919F0AD5E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C6C8D-3776-45CB-9CB9-EBD9A10570E7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9E20C-6DDF-4215-9430-D7543155C2EF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CC521-A132-4226-BD2A-74B1445197B0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F95E7-D2C9-4D81-AB15-576838AB6016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EEAAC-5163-4C13-A7EE-033C694EF6C7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05D6BC-8399-4595-8B78-11BA3FA54D57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20E21-1721-485F-BBE8-C76E70A7BC95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1162A-CEA4-48CB-BB39-3C4205FBB965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7C762-6EDC-4791-AD19-BB0AB5C8506A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9E433-6A94-4FB6-9511-FC21C24695C5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B3B86-4153-4FBB-A8E1-33C7F9CBAC1A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2CA7B-B2EC-48E3-9C20-AB809A35E4DF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2164E-371A-4D42-9140-5189A9414D7A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4FF96-02F2-46EA-9611-79DA4B7C6260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4FF96-02F2-46EA-9611-79DA4B7C6260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C4687-4527-4117-8ABF-E798E8196601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167E59-C55C-44AE-B6D6-5246236E332A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C4687-4527-4117-8ABF-E798E8196601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C4687-4527-4117-8ABF-E798E8196601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C4687-4527-4117-8ABF-E798E8196601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C4687-4527-4117-8ABF-E798E8196601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C4687-4527-4117-8ABF-E798E8196601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C4687-4527-4117-8ABF-E798E8196601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C4687-4527-4117-8ABF-E798E8196601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C4687-4527-4117-8ABF-E798E8196601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C4687-4527-4117-8ABF-E798E8196601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C4687-4527-4117-8ABF-E798E8196601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5D216-4FD0-45BB-AA13-F785AF7B536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050F2-DF14-4455-8603-75194675EDEA}" type="slidenum">
              <a:rPr lang="en-US"/>
              <a:pPr/>
              <a:t>71</a:t>
            </a:fld>
            <a:endParaRPr lang="en-US" dirty="0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3932C-AB09-400D-B441-C45F76C0F83C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DEBA2-C36D-43FE-B32E-750FD7DF7533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33CEC-2B29-46FB-B56C-A2286647E854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BC3FB-503A-4A2A-A123-5822137F77DC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Pulse Oximetry and CO-Oximetry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3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C15BC5-1B77-494E-9647-80107031F0F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1" name="applause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76C61D-ACFB-462D-9562-5C28F64EEBD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heel spokes="3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3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heel spokes="3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heel spokes="3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heel spokes="3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>
    <p:wheel spokes="3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</p:sldLayoutIdLst>
  <p:transition spd="med">
    <p:wheel spokes="3"/>
    <p:sndAc>
      <p:stSnd>
        <p:snd r:embed="rId15" name="applaus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keletonsandmore.com/cart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war.bme@gmail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gif"/><Relationship Id="rId4" Type="http://schemas.openxmlformats.org/officeDocument/2006/relationships/hyperlink" Target="http://en.wikipedia.org/wiki/Image:Hb-animation2.gi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990600"/>
            <a:ext cx="8534400" cy="106680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MAITENACE MANGEMENT OF AN ECG MACHINE </a:t>
            </a:r>
            <a:endParaRPr lang="en-US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3" descr="C:\Users\user\Dropbox\Screenshots\image5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EKG-lab-webpage\bodyoutlin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"/>
            <a:ext cx="2343150" cy="6286500"/>
          </a:xfrm>
          <a:prstGeom prst="rect">
            <a:avLst/>
          </a:prstGeom>
          <a:noFill/>
        </p:spPr>
      </p:pic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5438775" y="1847850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6657975" y="55816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6934200" y="1905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667375" y="558165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513138" y="1550988"/>
            <a:ext cx="144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right arm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391400" y="5334000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left leg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578725" y="160020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left arm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743325" y="5334000"/>
            <a:ext cx="127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right leg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219200" y="2667000"/>
            <a:ext cx="355917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electrical polarity: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          neutral or ground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          negative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          positive</a:t>
            </a: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1676400" y="3429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1676400" y="4495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31825" y="609600"/>
            <a:ext cx="4016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</a:rPr>
              <a:t>Lead I</a:t>
            </a:r>
            <a:r>
              <a:rPr lang="en-US" sz="3200"/>
              <a:t> (toward left)</a:t>
            </a: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5715000" y="1828800"/>
            <a:ext cx="12192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Grier\My Documents\normal-EKG-scan.gif"/>
          <p:cNvPicPr>
            <a:picLocks noChangeAspect="1" noChangeArrowheads="1"/>
          </p:cNvPicPr>
          <p:nvPr/>
        </p:nvPicPr>
        <p:blipFill>
          <a:blip r:embed="rId3"/>
          <a:srcRect t="25859" b="11111"/>
          <a:stretch>
            <a:fillRect/>
          </a:stretch>
        </p:blipFill>
        <p:spPr bwMode="auto">
          <a:xfrm>
            <a:off x="1447800" y="1219200"/>
            <a:ext cx="4953000" cy="297180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76400" y="2362200"/>
            <a:ext cx="663575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362200" y="3429000"/>
            <a:ext cx="663575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Q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667000" y="1143000"/>
            <a:ext cx="663575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R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971800" y="3886200"/>
            <a:ext cx="663575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419600" y="2209800"/>
            <a:ext cx="663575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124200" y="5791200"/>
            <a:ext cx="5186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/>
              <a:t>(This particular tracing does not show a Q wave, </a:t>
            </a:r>
            <a:br>
              <a:rPr lang="en-US" b="0"/>
            </a:br>
            <a:r>
              <a:rPr lang="en-US" b="0"/>
              <a:t>   a downward wave just before the R wave.)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24000" y="4800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/>
              <a:t>The main, typical waves of an EKG.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Grier\My Documents\normal-EKG-scan.gif"/>
          <p:cNvPicPr>
            <a:picLocks noChangeAspect="1" noChangeArrowheads="1"/>
          </p:cNvPicPr>
          <p:nvPr/>
        </p:nvPicPr>
        <p:blipFill>
          <a:blip r:embed="rId3"/>
          <a:srcRect t="25859" b="11111"/>
          <a:stretch>
            <a:fillRect/>
          </a:stretch>
        </p:blipFill>
        <p:spPr bwMode="auto">
          <a:xfrm>
            <a:off x="1447800" y="1219200"/>
            <a:ext cx="4953000" cy="2971800"/>
          </a:xfrm>
          <a:prstGeom prst="rect">
            <a:avLst/>
          </a:prstGeom>
          <a:noFill/>
        </p:spPr>
      </p:pic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6400800" y="1524000"/>
            <a:ext cx="1219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6400800" y="3886200"/>
            <a:ext cx="1219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6400800" y="1981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6400800" y="22098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7315200" y="1524000"/>
            <a:ext cx="228600" cy="2362200"/>
          </a:xfrm>
          <a:prstGeom prst="upDownArrow">
            <a:avLst>
              <a:gd name="adj1" fmla="val 50000"/>
              <a:gd name="adj2" fmla="val 20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6629400" y="1981200"/>
            <a:ext cx="152400" cy="2286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248400" y="2209800"/>
            <a:ext cx="1131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  1 mm =</a:t>
            </a:r>
            <a:br>
              <a:rPr lang="en-US"/>
            </a:br>
            <a:r>
              <a:rPr lang="en-US"/>
              <a:t>  0.1 mV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315200" y="1957388"/>
            <a:ext cx="1323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  </a:t>
            </a:r>
            <a:r>
              <a:rPr lang="en-US" sz="2800"/>
              <a:t>1 cm =</a:t>
            </a:r>
            <a:br>
              <a:rPr lang="en-US" sz="2800"/>
            </a:br>
            <a:r>
              <a:rPr lang="en-US" sz="2800"/>
              <a:t>  1 mV</a:t>
            </a: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4800600" y="4191000"/>
            <a:ext cx="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6019800" y="4191000"/>
            <a:ext cx="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2743200" y="41910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2971800" y="41910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 rot="-5400000">
            <a:off x="2781300" y="4381500"/>
            <a:ext cx="152400" cy="2286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 rot="-5400000">
            <a:off x="5295900" y="4381500"/>
            <a:ext cx="228600" cy="1219200"/>
          </a:xfrm>
          <a:prstGeom prst="upDownArrow">
            <a:avLst>
              <a:gd name="adj1" fmla="val 50000"/>
              <a:gd name="adj2" fmla="val 10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676400" y="4708525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  1 mm =  0.04 seconds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191000" y="560705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  </a:t>
            </a:r>
            <a:r>
              <a:rPr lang="en-US" sz="2800"/>
              <a:t>5 mm = 0.20 seconds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1219200" y="5334000"/>
            <a:ext cx="203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25 mm/second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762000" y="3048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/>
              <a:t>Standard calibration of EKG recordings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 an ECG Machine?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/>
              <a:t>ECG is a graphic record of electric currents that are generated by the heart muscles.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/>
          <p:cNvSpPr>
            <a:spLocks noGrp="1" noChangeAspect="1" noChangeArrowheads="1"/>
          </p:cNvSpPr>
          <p:nvPr>
            <p:ph type="subTitle" idx="4294967295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 algn="just" eaLnBrk="1" hangingPunct="1"/>
            <a:endParaRPr lang="en-US" sz="3600" dirty="0" smtClean="0">
              <a:effectLst/>
            </a:endParaRPr>
          </a:p>
          <a:p>
            <a:pPr algn="just" eaLnBrk="1" hangingPunct="1"/>
            <a:endParaRPr lang="en-US" sz="3600" dirty="0" smtClean="0"/>
          </a:p>
          <a:p>
            <a:pPr algn="just" eaLnBrk="1" hangingPunct="1"/>
            <a:r>
              <a:rPr lang="en-US" sz="3600" dirty="0" smtClean="0">
                <a:effectLst/>
              </a:rPr>
              <a:t>Electrical impulses are picked up by the surface electrode which are placed at various points on the body and connect the ECG machine to the body.     </a:t>
            </a:r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sz="3600" dirty="0" smtClean="0">
                <a:effectLst/>
              </a:rPr>
              <a:t>To diagnose the presence of MI.</a:t>
            </a:r>
          </a:p>
          <a:p>
            <a:pPr algn="just" eaLnBrk="1" hangingPunct="1"/>
            <a:r>
              <a:rPr lang="en-US" sz="3600" dirty="0" smtClean="0">
                <a:effectLst/>
              </a:rPr>
              <a:t>To diagnose the presence of cardiac dysrrhythmias.</a:t>
            </a:r>
          </a:p>
          <a:p>
            <a:pPr algn="just" eaLnBrk="1" hangingPunct="1"/>
            <a:r>
              <a:rPr lang="en-US" sz="3600" dirty="0" smtClean="0">
                <a:effectLst/>
              </a:rPr>
              <a:t> To diagnose the presence of cardiac enlargement and size of cardiac champers.</a:t>
            </a:r>
          </a:p>
          <a:p>
            <a:pPr algn="just" eaLnBrk="1" hangingPunct="1"/>
            <a:r>
              <a:rPr lang="en-US" sz="3600" dirty="0" smtClean="0">
                <a:effectLst/>
              </a:rPr>
              <a:t>To detect the electrolyte abnormalities especially K and Ca.  </a:t>
            </a:r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algn="just" eaLnBrk="1" hangingPunct="1"/>
            <a:r>
              <a:rPr lang="en-US" sz="4000" smtClean="0">
                <a:effectLst/>
              </a:rPr>
              <a:t>The 12-lead ECG provides “views” of cardiac electrical activity from 12 different vantage points on the body surface.</a:t>
            </a:r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ECG machines are used to monitor the electrical activity of the heart and display it on a small screen or record it on a piece of paper.</a:t>
            </a:r>
          </a:p>
          <a:p>
            <a:r>
              <a:rPr lang="en-US" dirty="0" smtClean="0"/>
              <a:t> The recordings are used to diagnose the condition of the heart muscle and its nerve system.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it works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/>
              <a:t>The electrical activity is picked up by means of electrodes placed on the skin. </a:t>
            </a:r>
          </a:p>
          <a:p>
            <a:r>
              <a:rPr lang="en-US" sz="3200" dirty="0" smtClean="0"/>
              <a:t>The signal is amplified, processed if necessary and then ECG tracings displayed and printed.</a:t>
            </a:r>
          </a:p>
          <a:p>
            <a:r>
              <a:rPr lang="en-US" sz="3200" dirty="0" smtClean="0"/>
              <a:t> Some ECG machines also provide preliminary interpretation of ECG recording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9144000" cy="4389437"/>
          </a:xfrm>
        </p:spPr>
        <p:txBody>
          <a:bodyPr/>
          <a:lstStyle/>
          <a:p>
            <a:r>
              <a:rPr lang="en-US" sz="3200" dirty="0" smtClean="0"/>
              <a:t>There are 12 different types of recording displayed depending upon the points from where the recordings are taken. </a:t>
            </a:r>
          </a:p>
          <a:p>
            <a:r>
              <a:rPr lang="en-US" sz="3200" dirty="0" smtClean="0"/>
              <a:t>Care must be taken to make the electrode sites clean of dirt before applying electrode jelly. Most problems occur with the patient cables or electrodes.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8600"/>
            <a:ext cx="9144000" cy="1828801"/>
          </a:xfrm>
        </p:spPr>
        <p:txBody>
          <a:bodyPr>
            <a:normAutofit fontScale="90000"/>
          </a:bodyPr>
          <a:lstStyle/>
          <a:p>
            <a:pPr algn="ctr"/>
            <a:r>
              <a:rPr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Welcome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Presentation/Session  </a:t>
            </a:r>
            <a:r>
              <a:rPr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3200400"/>
            <a:ext cx="7086600" cy="160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Dear participants </a:t>
            </a:r>
          </a:p>
          <a:p>
            <a:pPr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 / Adap/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omosker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7010400" cy="36576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219200" y="5486400"/>
            <a:ext cx="6553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  <a:latin typeface="Agency FB" pitchFamily="34" charset="0"/>
              </a:rPr>
              <a:t>General  Diagram of Medical Instrumentation System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Agency FB" pitchFamily="34" charset="0"/>
              </a:rPr>
              <a:t>General Block Diagram of Medical Instrumentation System</a:t>
            </a:r>
            <a:br>
              <a:rPr lang="en-US" sz="2800" b="1">
                <a:solidFill>
                  <a:srgbClr val="FF3300"/>
                </a:solidFill>
                <a:latin typeface="Agency FB" pitchFamily="34" charset="0"/>
              </a:rPr>
            </a:br>
            <a:endParaRPr lang="en-US" sz="2800" b="1">
              <a:solidFill>
                <a:srgbClr val="FF33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752600"/>
            <a:ext cx="7772400" cy="1830388"/>
          </a:xfrm>
        </p:spPr>
        <p:txBody>
          <a:bodyPr/>
          <a:lstStyle/>
          <a:p>
            <a:r>
              <a:rPr lang="en-US"/>
              <a:t> </a:t>
            </a:r>
            <a:r>
              <a:rPr lang="en-US" sz="4800">
                <a:solidFill>
                  <a:schemeClr val="accent2"/>
                </a:solidFill>
                <a:latin typeface="Agency FB" pitchFamily="34" charset="0"/>
              </a:rPr>
              <a:t>Examples of Biomedical signals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611563"/>
            <a:ext cx="7772400" cy="1200150"/>
          </a:xfrm>
        </p:spPr>
        <p:txBody>
          <a:bodyPr>
            <a:normAutofit/>
          </a:bodyPr>
          <a:lstStyle/>
          <a:p>
            <a:r>
              <a:rPr lang="en-US" dirty="0">
                <a:latin typeface="Agency FB" pitchFamily="34" charset="0"/>
              </a:rPr>
              <a:t>ECG: Electro cardio graph (Signal from heart of human body)</a:t>
            </a:r>
          </a:p>
          <a:p>
            <a:pPr>
              <a:buFontTx/>
              <a:buNone/>
            </a:pPr>
            <a:r>
              <a:rPr lang="en-US" dirty="0">
                <a:latin typeface="Agency FB" pitchFamily="34" charset="0"/>
              </a:rPr>
              <a:t> </a:t>
            </a:r>
          </a:p>
          <a:p>
            <a:endParaRPr lang="en-US" dirty="0">
              <a:latin typeface="Agency FB" pitchFamily="34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 l="13126" t="20531" r="39375" b="20547"/>
          <a:stretch>
            <a:fillRect/>
          </a:stretch>
        </p:blipFill>
        <p:spPr bwMode="auto">
          <a:xfrm>
            <a:off x="4038600" y="3200400"/>
            <a:ext cx="36576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ogo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09600"/>
            <a:ext cx="7924800" cy="304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724400"/>
            <a:ext cx="9144000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O! my soul you must have departure from the color world  but what preparation have you taken for the departure ? Please try to the best think. </a:t>
            </a:r>
            <a:endParaRPr lang="en-US" sz="2400" b="1" dirty="0"/>
          </a:p>
        </p:txBody>
      </p:sp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609601"/>
          <a:ext cx="8915400" cy="61624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5800"/>
                <a:gridCol w="2057400"/>
                <a:gridCol w="2286000"/>
                <a:gridCol w="3886200"/>
              </a:tblGrid>
              <a:tr h="1005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S/L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Fault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Possible Cause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Solution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5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ECG traces have artifacts or base line drift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Improper grounding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Try with battery power only. If the recording improves then problem is with grounding. Check the grounding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Power the machine from another outlet with proper electrical ground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9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ECG traces have artefacts in one or more ECG traces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, but not in all traces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Improper electrode connection with patient or problem with the ECG cable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Check the patient cable continuity with continuity tester.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Replace cable if found faulty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Check the electrodes expiration date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Check patient skin preparation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Check limb electrodes and chest electrodes for damage, replace if necessary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9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0"/>
          <a:ext cx="8610600" cy="647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668480"/>
                <a:gridCol w="2538432"/>
                <a:gridCol w="3794088"/>
              </a:tblGrid>
              <a:tr h="932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Paper feed not advancing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Incorrect paper loading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Use instructions to reload paper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6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Printing not clear or not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Printing head problem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Adjust the printing head temperature or position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Clean the printing head with head cleaner. If no improvement, replace the printing head.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Check the paper roller and replace if not smooth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7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The machine shuts down after a few minutes while on battery power.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Problem with battery or charging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circuit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Recharge the unit overnight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If there is no improvement then replace the battery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If still no improvement, refer to technician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52401"/>
          <a:ext cx="9144000" cy="6705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129"/>
                <a:gridCol w="7275871"/>
              </a:tblGrid>
              <a:tr h="11974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1197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Cleaning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Clean off dust with dry cloth and replace dust cover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29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Visual  Checks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Check that battery charge indicator, power indicator and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patient cable connector indicators are working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7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Function checks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Check the calibration of machine before use using 1mV pulse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Check the baseline of the ECG recording is steady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Check the printing is clear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Pulse Dosimeter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RESPIRATORY GAS PHYSIOLOGY</a:t>
            </a:r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Gasses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Normal Atmospheric Gasses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Oxygen (O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Carbon Dioxide (CO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Nitrogen (N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Water Vapor (H</a:t>
            </a:r>
            <a:r>
              <a:rPr lang="en-US" sz="2400" baseline="-25000" dirty="0"/>
              <a:t>2</a:t>
            </a:r>
            <a:r>
              <a:rPr lang="en-US" sz="2400" dirty="0"/>
              <a:t>O)</a:t>
            </a:r>
          </a:p>
          <a:p>
            <a:pPr lvl="1"/>
            <a:r>
              <a:rPr lang="en-US" sz="2400" dirty="0"/>
              <a:t>Trace gasses:</a:t>
            </a:r>
          </a:p>
          <a:p>
            <a:pPr lvl="2"/>
            <a:r>
              <a:rPr lang="en-US" sz="2000" dirty="0"/>
              <a:t>Argon (Ar)</a:t>
            </a:r>
          </a:p>
          <a:p>
            <a:pPr lvl="2"/>
            <a:r>
              <a:rPr lang="en-US" sz="2000" dirty="0"/>
              <a:t>Neon (Ne)</a:t>
            </a:r>
          </a:p>
          <a:p>
            <a:pPr lvl="2"/>
            <a:r>
              <a:rPr lang="en-US" sz="2000" dirty="0"/>
              <a:t>Helium (He)</a:t>
            </a:r>
          </a:p>
        </p:txBody>
      </p:sp>
      <p:pic>
        <p:nvPicPr>
          <p:cNvPr id="16390" name="Picture 6" descr="IMG_10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981200"/>
            <a:ext cx="4038600" cy="3028950"/>
          </a:xfrm>
          <a:noFill/>
          <a:ln>
            <a:solidFill>
              <a:schemeClr val="tx1"/>
            </a:solidFill>
          </a:ln>
          <a:effectLst/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Gasses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FFFF"/>
                </a:solidFill>
              </a:rPr>
              <a:t>Most important respiratory gasses</a:t>
            </a:r>
            <a:r>
              <a:rPr lang="en-US" sz="2800" dirty="0">
                <a:solidFill>
                  <a:schemeClr val="bg2"/>
                </a:solidFill>
              </a:rPr>
              <a:t>:</a:t>
            </a:r>
          </a:p>
          <a:p>
            <a:pPr lvl="1"/>
            <a:r>
              <a:rPr lang="en-US" sz="2400" dirty="0"/>
              <a:t>Oxygen (O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Carbon Dioxide (CO</a:t>
            </a:r>
            <a:r>
              <a:rPr lang="en-US" sz="2400" baseline="-25000" dirty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31077" name="Picture 5" descr="med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2057400"/>
            <a:ext cx="4038600" cy="2695575"/>
          </a:xfrm>
          <a:noFill/>
          <a:ln>
            <a:solidFill>
              <a:schemeClr val="tx1"/>
            </a:solidFill>
          </a:ln>
          <a:effectLst/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905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12-lead electrocardiogram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2362200"/>
            <a:ext cx="7772400" cy="3657600"/>
          </a:xfr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Presented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Engr. Md. Anwar Hossain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MS in BME, PhD In BME ( Research Part)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Unit Manager BME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NEMEMW &amp; TC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MoH &amp; FW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Dhaka, Bangladesh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Hotline: +8801711630313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Email ID: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hlinkClick r:id="rId4"/>
              </a:rPr>
              <a:t>anwar.bme@gmail.com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 </a:t>
            </a:r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Gasses</a:t>
            </a:r>
          </a:p>
        </p:txBody>
      </p:sp>
      <p:graphicFrame>
        <p:nvGraphicFramePr>
          <p:cNvPr id="37980" name="Group 92"/>
          <p:cNvGraphicFramePr>
            <a:graphicFrameLocks noGrp="1"/>
          </p:cNvGraphicFramePr>
          <p:nvPr>
            <p:ph type="tbl" idx="1"/>
          </p:nvPr>
        </p:nvGraphicFramePr>
        <p:xfrm>
          <a:off x="457200" y="1828800"/>
          <a:ext cx="8229600" cy="4522789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GAS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PRESSURE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(mm Hg)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PERCENTAGE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Nitrogen (N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593.408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78.08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Oxygen (O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159.220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Argon (Ar)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7.144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Carbon Dioxide (CO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0.288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Neon (Ne)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0.0018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Helium (He)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0.0005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37981" name="Text Box 93"/>
          <p:cNvSpPr txBox="1">
            <a:spLocks noChangeArrowheads="1"/>
          </p:cNvSpPr>
          <p:nvPr/>
        </p:nvSpPr>
        <p:spPr bwMode="auto">
          <a:xfrm>
            <a:off x="533400" y="6324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dirty="0">
                <a:cs typeface="Arial" charset="0"/>
              </a:rPr>
              <a:t>† = dry air at sea level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Gasses</a:t>
            </a:r>
          </a:p>
        </p:txBody>
      </p:sp>
      <p:graphicFrame>
        <p:nvGraphicFramePr>
          <p:cNvPr id="41083" name="Group 123"/>
          <p:cNvGraphicFramePr>
            <a:graphicFrameLocks noGrp="1"/>
          </p:cNvGraphicFramePr>
          <p:nvPr>
            <p:ph type="tbl" idx="1"/>
          </p:nvPr>
        </p:nvGraphicFramePr>
        <p:xfrm>
          <a:off x="457200" y="1828800"/>
          <a:ext cx="8229600" cy="4525709"/>
        </p:xfrm>
        <a:graphic>
          <a:graphicData uri="http://schemas.openxmlformats.org/drawingml/2006/table">
            <a:tbl>
              <a:tblPr/>
              <a:tblGrid>
                <a:gridCol w="914400"/>
                <a:gridCol w="1371600"/>
                <a:gridCol w="457200"/>
                <a:gridCol w="1371600"/>
                <a:gridCol w="457200"/>
                <a:gridCol w="1295400"/>
                <a:gridCol w="533400"/>
                <a:gridCol w="1371600"/>
                <a:gridCol w="457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Atmospheric Air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(mm Hg)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Humidified Air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(mm Hg)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Alveolar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(mm Hg)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Expired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(mm Hg)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597.0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563.4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569.0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566.0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149.3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19.7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Hemoglobin Binding Sites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6" name="Picture 4" descr="dreamstime_3958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828800"/>
            <a:ext cx="6019800" cy="4306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5410200" y="42672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5334000" y="4267200"/>
            <a:ext cx="1524000" cy="609600"/>
          </a:xfrm>
          <a:prstGeom prst="leftArrow">
            <a:avLst>
              <a:gd name="adj1" fmla="val 50000"/>
              <a:gd name="adj2" fmla="val 6250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2667000" y="3124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  <p:bldP spid="5940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Hemoglobin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The binding of oxygen changes the conformation (shape) of the hemoglobin molecule.</a:t>
            </a:r>
          </a:p>
          <a:p>
            <a:r>
              <a:rPr lang="en-US" sz="2800" dirty="0"/>
              <a:t>Deoxyhemoglobin is converted to oxyhemoglobin.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57359" name="Picture 15" descr="Binding and release of ligands induces a conformational (structural) change in hemoglobin. Here, the binding and release of oxygen illustrates the structural differences between oxy- and deoxyhemoglobin, respectively. Only one of the four heme groups is shown.">
            <a:hlinkClick r:id="rId4" tooltip="Binding and release of ligands induces a conformational (structural) change in hemoglobin. Here, the binding and release of oxygen illustrates the structural differences between oxy- and deoxyhemoglobin, respectively. Only one of the four heme groups is shown.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524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82000" cy="1143000"/>
          </a:xfrm>
        </p:spPr>
        <p:txBody>
          <a:bodyPr/>
          <a:lstStyle/>
          <a:p>
            <a:r>
              <a:rPr lang="en-US" dirty="0"/>
              <a:t>Respiratory Gas Measurement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 dirty="0"/>
              <a:t>Arterial Blood Gas Sampling</a:t>
            </a:r>
          </a:p>
          <a:p>
            <a:r>
              <a:rPr lang="en-US" sz="3600" dirty="0"/>
              <a:t>Pulse Oximetry</a:t>
            </a:r>
          </a:p>
          <a:p>
            <a:r>
              <a:rPr lang="en-US" sz="3600" dirty="0" smtClean="0"/>
              <a:t>CO-Oximetry</a:t>
            </a:r>
            <a:endParaRPr lang="en-US" sz="3600" dirty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88070" name="Picture 6" descr="JERRY BALLOON PU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828800"/>
            <a:ext cx="4343400" cy="325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Arterial Blood Gasses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Excellent diagnostic tool.</a:t>
            </a:r>
          </a:p>
          <a:p>
            <a:r>
              <a:rPr lang="en-US" sz="2800" dirty="0"/>
              <a:t>Impractical in the prehospital setting.</a:t>
            </a:r>
          </a:p>
        </p:txBody>
      </p:sp>
      <p:graphicFrame>
        <p:nvGraphicFramePr>
          <p:cNvPr id="150578" name="Group 50"/>
          <p:cNvGraphicFramePr>
            <a:graphicFrameLocks noGrp="1"/>
          </p:cNvGraphicFramePr>
          <p:nvPr>
            <p:ph sz="half" idx="2"/>
          </p:nvPr>
        </p:nvGraphicFramePr>
        <p:xfrm>
          <a:off x="4648200" y="1828800"/>
          <a:ext cx="4343400" cy="4724403"/>
        </p:xfrm>
        <a:graphic>
          <a:graphicData uri="http://schemas.openxmlformats.org/drawingml/2006/table">
            <a:tbl>
              <a:tblPr/>
              <a:tblGrid>
                <a:gridCol w="2171700"/>
                <a:gridCol w="2171700"/>
              </a:tblGrid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7.35-7.45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80-100 mm 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PCO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35-45 mm 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HCO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22-26 mmol/L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-2 - +2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SaO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&gt; 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OXYGEN MONITORING</a:t>
            </a:r>
            <a:endParaRPr lang="en-US" sz="6600" dirty="0"/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Oximetry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Introduced in early 1980s.</a:t>
            </a:r>
          </a:p>
          <a:p>
            <a:r>
              <a:rPr lang="en-US" sz="2800" dirty="0"/>
              <a:t>Non-invasive measurement of oxygen saturation.</a:t>
            </a:r>
          </a:p>
          <a:p>
            <a:r>
              <a:rPr lang="en-US" sz="2800" dirty="0"/>
              <a:t>Safe</a:t>
            </a:r>
          </a:p>
          <a:p>
            <a:r>
              <a:rPr lang="en-US" sz="2800" dirty="0"/>
              <a:t>Inexpensive</a:t>
            </a:r>
          </a:p>
        </p:txBody>
      </p:sp>
      <p:pic>
        <p:nvPicPr>
          <p:cNvPr id="95238" name="Picture 6" descr="Rad-5 cl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24400" y="1676400"/>
            <a:ext cx="3198813" cy="4297363"/>
          </a:xfrm>
          <a:noFill/>
          <a:ln/>
          <a:effectLst/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Oximetry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FFFF"/>
                </a:solidFill>
              </a:rPr>
              <a:t>How it works:</a:t>
            </a:r>
          </a:p>
          <a:p>
            <a:pPr lvl="1"/>
            <a:r>
              <a:rPr lang="en-US" sz="2400" dirty="0"/>
              <a:t>Probe is placed over a vascular bed (finger, earlobe).</a:t>
            </a:r>
          </a:p>
          <a:p>
            <a:pPr lvl="1"/>
            <a:r>
              <a:rPr lang="en-US" sz="2400" dirty="0"/>
              <a:t>Light-emitting diodes (LEDs) emit light of two different wavelengths:</a:t>
            </a:r>
          </a:p>
          <a:p>
            <a:pPr lvl="2"/>
            <a:r>
              <a:rPr lang="en-US" sz="2000" dirty="0"/>
              <a:t>Red = 660 nm</a:t>
            </a:r>
            <a:endParaRPr lang="en-US" sz="2000" dirty="0">
              <a:latin typeface="MS Reference Sans Serif" pitchFamily="34" charset="0"/>
            </a:endParaRPr>
          </a:p>
          <a:p>
            <a:pPr lvl="2"/>
            <a:r>
              <a:rPr lang="en-US" sz="2000" dirty="0"/>
              <a:t>Infrared = 940 nm </a:t>
            </a:r>
          </a:p>
        </p:txBody>
      </p:sp>
      <p:pic>
        <p:nvPicPr>
          <p:cNvPr id="96264" name="Picture 8" descr="Probe (low Res)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2133600"/>
            <a:ext cx="4267200" cy="3027363"/>
          </a:xfrm>
          <a:noFill/>
          <a:ln>
            <a:solidFill>
              <a:schemeClr val="tx1"/>
            </a:solidFill>
          </a:ln>
          <a:effectLst/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Oximetry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Some light is absorbed by:</a:t>
            </a:r>
          </a:p>
          <a:p>
            <a:pPr lvl="1"/>
            <a:r>
              <a:rPr lang="en-US" sz="2400" dirty="0"/>
              <a:t>Arterial blood</a:t>
            </a:r>
          </a:p>
          <a:p>
            <a:pPr lvl="1"/>
            <a:r>
              <a:rPr lang="en-US" sz="2400" dirty="0"/>
              <a:t>Venous blood</a:t>
            </a:r>
          </a:p>
          <a:p>
            <a:pPr lvl="1"/>
            <a:r>
              <a:rPr lang="en-US" sz="2400" dirty="0"/>
              <a:t>Tissues</a:t>
            </a:r>
          </a:p>
          <a:p>
            <a:r>
              <a:rPr lang="en-US" sz="2800" dirty="0"/>
              <a:t>Light that passes through the tissues is detected by a photodetector.</a:t>
            </a:r>
          </a:p>
        </p:txBody>
      </p:sp>
      <p:pic>
        <p:nvPicPr>
          <p:cNvPr id="99334" name="Picture 6" descr="Rad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60875" y="1676400"/>
            <a:ext cx="3473450" cy="4495800"/>
          </a:xfrm>
          <a:noFill/>
          <a:ln>
            <a:solidFill>
              <a:schemeClr val="tx1"/>
            </a:solidFill>
          </a:ln>
          <a:effectLst/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6400800" y="6172200"/>
            <a:ext cx="16002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200" dirty="0">
                <a:solidFill>
                  <a:srgbClr val="FFFF00"/>
                </a:solidFill>
                <a:cs typeface="Arial" charset="0"/>
              </a:rPr>
              <a:t>© </a:t>
            </a:r>
            <a:r>
              <a:rPr lang="en-US" sz="1200" dirty="0">
                <a:solidFill>
                  <a:srgbClr val="FFFF00"/>
                </a:solidFill>
              </a:rPr>
              <a:t>Brook Wainwright</a:t>
            </a:r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 Outlines 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Anatomy of Heart </a:t>
            </a:r>
          </a:p>
          <a:p>
            <a:r>
              <a:rPr lang="en-US" dirty="0" smtClean="0"/>
              <a:t>What is an ECG machine </a:t>
            </a:r>
          </a:p>
          <a:p>
            <a:r>
              <a:rPr lang="en-US" dirty="0" smtClean="0"/>
              <a:t>Block diagram of  an ECG machine </a:t>
            </a:r>
          </a:p>
          <a:p>
            <a:r>
              <a:rPr lang="en-US" dirty="0" smtClean="0"/>
              <a:t>Trouble shooting and its preventive maintenance</a:t>
            </a:r>
          </a:p>
          <a:p>
            <a:r>
              <a:rPr lang="en-US" dirty="0" smtClean="0"/>
              <a:t>Respiratory anatomy </a:t>
            </a:r>
          </a:p>
          <a:p>
            <a:r>
              <a:rPr lang="en-US" dirty="0" smtClean="0"/>
              <a:t>Pulse oximetry and its working principle </a:t>
            </a:r>
          </a:p>
          <a:p>
            <a:r>
              <a:rPr lang="en-US" dirty="0" smtClean="0"/>
              <a:t>Maintenance </a:t>
            </a:r>
          </a:p>
          <a:p>
            <a:r>
              <a:rPr lang="en-US" dirty="0" smtClean="0"/>
              <a:t>Q &amp; A </a:t>
            </a:r>
          </a:p>
          <a:p>
            <a:r>
              <a:rPr lang="en-US" dirty="0" smtClean="0"/>
              <a:t>Thanks 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0036" name="Picture 4" descr="LEDs (low r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Oximetry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Only inflow of blood is used to determine SpO</a:t>
            </a:r>
            <a:r>
              <a:rPr lang="en-US" sz="2800" baseline="-25000" dirty="0"/>
              <a:t>2</a:t>
            </a:r>
            <a:r>
              <a:rPr lang="en-US" sz="2800" dirty="0"/>
              <a:t>.</a:t>
            </a:r>
          </a:p>
          <a:p>
            <a:r>
              <a:rPr lang="en-US" sz="2800" dirty="0"/>
              <a:t>Hence the name “Pulse Oximetry” </a:t>
            </a:r>
          </a:p>
          <a:p>
            <a:r>
              <a:rPr lang="en-US" sz="2800" dirty="0"/>
              <a:t>Hb and </a:t>
            </a:r>
            <a:r>
              <a:rPr lang="en-US" sz="2800" dirty="0" smtClean="0"/>
              <a:t>HbO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absorb light and different rates due to color and conformation.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97286" name="Picture 6" descr="movi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905000"/>
            <a:ext cx="4038600" cy="2938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Pulsatile Flow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1060" name="Picture 4" descr="tissueabsorp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905000"/>
            <a:ext cx="7391400" cy="449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 bwMode="auto">
          <a:xfrm>
            <a:off x="5181600" y="2514600"/>
            <a:ext cx="978408" cy="484632"/>
          </a:xfrm>
          <a:prstGeom prst="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133600"/>
            <a:ext cx="31242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This is the band used to measure SpO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/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Bent-Up Arrow 5"/>
          <p:cNvSpPr/>
          <p:nvPr/>
        </p:nvSpPr>
        <p:spPr bwMode="auto">
          <a:xfrm rot="16200000">
            <a:off x="4610100" y="2171700"/>
            <a:ext cx="1828800" cy="1752600"/>
          </a:xfrm>
          <a:prstGeom prst="bentUpArrow">
            <a:avLst>
              <a:gd name="adj1" fmla="val 25000"/>
              <a:gd name="adj2" fmla="val 25000"/>
              <a:gd name="adj3" fmla="val 21528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Oximetry Probe Placement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229600" cy="4297363"/>
          </a:xfrm>
        </p:spPr>
        <p:txBody>
          <a:bodyPr/>
          <a:lstStyle/>
          <a:p>
            <a:r>
              <a:rPr lang="en-US" dirty="0"/>
              <a:t>Finger</a:t>
            </a:r>
          </a:p>
          <a:p>
            <a:r>
              <a:rPr lang="en-US" dirty="0"/>
              <a:t>Earlobe</a:t>
            </a:r>
          </a:p>
          <a:p>
            <a:r>
              <a:rPr lang="en-US" dirty="0"/>
              <a:t>Heel (neonates)</a:t>
            </a:r>
          </a:p>
        </p:txBody>
      </p:sp>
      <p:pic>
        <p:nvPicPr>
          <p:cNvPr id="6" name="Picture 5" descr="nurse bab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981200"/>
            <a:ext cx="3335337" cy="33576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Oximetry Probe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Accuracy falls when LEDs and photoreceptors poorly aligned.</a:t>
            </a:r>
          </a:p>
          <a:p>
            <a:r>
              <a:rPr lang="en-US" dirty="0" smtClean="0"/>
              <a:t>Accuracy decreases with lower pulse oximetry readings.</a:t>
            </a:r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Oximetry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343400" cy="4297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Some manufacturers use reflective oximetry for monitoring.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LEDs and photodetectors in same electrode.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Light reflected from the tissues and detected by photodetectors and findings interpreted by the software in the oximeter.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Can be used on forehead or back.</a:t>
            </a:r>
          </a:p>
        </p:txBody>
      </p:sp>
      <p:sp>
        <p:nvSpPr>
          <p:cNvPr id="16384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63846" name="Picture 6" descr="Reflective Pro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52600"/>
            <a:ext cx="4029075" cy="369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Oximetry</a:t>
            </a:r>
          </a:p>
        </p:txBody>
      </p:sp>
      <p:pic>
        <p:nvPicPr>
          <p:cNvPr id="7" name="Content Placeholder 6" descr="352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4572000" y="1981200"/>
            <a:ext cx="4038600" cy="3389539"/>
          </a:xfrm>
          <a:ln w="6350"/>
        </p:spPr>
      </p:pic>
      <p:sp>
        <p:nvSpPr>
          <p:cNvPr id="100356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HbO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absorbs more infrared light than Hb.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Hb absorbs more red light than </a:t>
            </a:r>
            <a:r>
              <a:rPr lang="en-US" sz="2400" dirty="0" smtClean="0"/>
              <a:t>HbO</a:t>
            </a:r>
            <a:r>
              <a:rPr lang="en-US" sz="2400" baseline="-25000" dirty="0" smtClean="0"/>
              <a:t>2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Difference in absorption is measured.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Ratio of absorbance matched with SpO</a:t>
            </a:r>
            <a:r>
              <a:rPr lang="en-US" sz="2400" baseline="-25000" dirty="0"/>
              <a:t>2</a:t>
            </a:r>
            <a:r>
              <a:rPr lang="en-US" sz="2400" dirty="0"/>
              <a:t> levels stored in the microprocessor.</a:t>
            </a:r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Perfusion Index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Reflects the pulse strength at the monitoring site.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Ranges from 0.02% (very weak pulse strength) to 20% (very strong pulse strength).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Helps determine best site to place probe.</a:t>
            </a:r>
          </a:p>
        </p:txBody>
      </p:sp>
      <p:pic>
        <p:nvPicPr>
          <p:cNvPr id="178182" name="Picture 6" descr="Rad-5 cl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67300" y="1828800"/>
            <a:ext cx="2949575" cy="3962400"/>
          </a:xfr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sp>
        <p:nvSpPr>
          <p:cNvPr id="178183" name="Line 7"/>
          <p:cNvSpPr>
            <a:spLocks noChangeShapeType="1"/>
          </p:cNvSpPr>
          <p:nvPr/>
        </p:nvSpPr>
        <p:spPr bwMode="auto">
          <a:xfrm flipV="1">
            <a:off x="2590800" y="3124200"/>
            <a:ext cx="4572000" cy="1752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Oximetry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8229600" cy="1828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8800" dirty="0">
                <a:solidFill>
                  <a:srgbClr val="FFFF66"/>
                </a:solidFill>
              </a:rPr>
              <a:t>SaO</a:t>
            </a:r>
            <a:r>
              <a:rPr lang="en-US" sz="8800" baseline="-25000" dirty="0">
                <a:solidFill>
                  <a:srgbClr val="FFFF66"/>
                </a:solidFill>
              </a:rPr>
              <a:t>2</a:t>
            </a:r>
            <a:r>
              <a:rPr lang="en-US" sz="8800" dirty="0">
                <a:solidFill>
                  <a:srgbClr val="FFFF66"/>
                </a:solidFill>
              </a:rPr>
              <a:t> or SpO</a:t>
            </a:r>
            <a:r>
              <a:rPr lang="en-US" sz="8800" baseline="-25000" dirty="0">
                <a:solidFill>
                  <a:srgbClr val="FFFF66"/>
                </a:solidFill>
              </a:rPr>
              <a:t>2</a:t>
            </a:r>
            <a:r>
              <a:rPr lang="en-US" sz="8800" dirty="0">
                <a:solidFill>
                  <a:srgbClr val="FFFF66"/>
                </a:solidFill>
              </a:rPr>
              <a:t>?</a:t>
            </a:r>
          </a:p>
          <a:p>
            <a:pPr algn="ctr">
              <a:buFontTx/>
              <a:buNone/>
            </a:pPr>
            <a:endParaRPr lang="en-US" sz="8800" dirty="0">
              <a:solidFill>
                <a:srgbClr val="99CC00"/>
              </a:solidFill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8153400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800" dirty="0">
                <a:solidFill>
                  <a:schemeClr val="bg1"/>
                </a:solidFill>
              </a:rPr>
              <a:t>SaO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used for oxygen saturation readings derived from arterial blood gas </a:t>
            </a:r>
            <a:r>
              <a:rPr lang="en-US" sz="2800" dirty="0" smtClean="0">
                <a:solidFill>
                  <a:schemeClr val="bg1"/>
                </a:solidFill>
              </a:rPr>
              <a:t>analysis.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SpO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used for oxygen saturation readings from pulse oximetry.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800" dirty="0">
                <a:solidFill>
                  <a:schemeClr val="bg1"/>
                </a:solidFill>
              </a:rPr>
              <a:t>SpO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and SaO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are normally very close.</a:t>
            </a:r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Oximetry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Pulse oximetry tells you:</a:t>
            </a:r>
          </a:p>
          <a:p>
            <a:pPr lvl="1"/>
            <a:r>
              <a:rPr lang="en-US" dirty="0"/>
              <a:t>SpO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Pulse rate</a:t>
            </a:r>
          </a:p>
          <a:p>
            <a:r>
              <a:rPr lang="en-US" dirty="0"/>
              <a:t>Pulse oximetry cannot tell you:</a:t>
            </a:r>
          </a:p>
          <a:p>
            <a:pPr lvl="1"/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content of the blood</a:t>
            </a:r>
          </a:p>
          <a:p>
            <a:pPr lvl="1"/>
            <a:r>
              <a:rPr lang="en-US" dirty="0"/>
              <a:t>Amount of O</a:t>
            </a:r>
            <a:r>
              <a:rPr lang="en-US" baseline="-25000" dirty="0"/>
              <a:t>2</a:t>
            </a:r>
            <a:r>
              <a:rPr lang="en-US" dirty="0"/>
              <a:t> dissolved in blood</a:t>
            </a:r>
          </a:p>
          <a:p>
            <a:pPr lvl="1"/>
            <a:r>
              <a:rPr lang="en-US" dirty="0"/>
              <a:t>Respiratory rate or tidal volume (ventilation)</a:t>
            </a:r>
          </a:p>
          <a:p>
            <a:pPr lvl="1"/>
            <a:r>
              <a:rPr lang="en-US" dirty="0"/>
              <a:t>Cardiac output or blood pressure.</a:t>
            </a:r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EKG-lab-webpage\heart-in-skel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1447800"/>
            <a:ext cx="3876675" cy="4676775"/>
          </a:xfrm>
          <a:prstGeom prst="rect">
            <a:avLst/>
          </a:prstGeom>
          <a:noFill/>
        </p:spPr>
      </p:pic>
      <p:pic>
        <p:nvPicPr>
          <p:cNvPr id="5123" name="Picture 3" descr="F:\EKG-lab-webpage\heart-in-body.bmp"/>
          <p:cNvPicPr>
            <a:picLocks noChangeAspect="1" noChangeArrowheads="1"/>
          </p:cNvPicPr>
          <p:nvPr/>
        </p:nvPicPr>
        <p:blipFill>
          <a:blip r:embed="rId4"/>
          <a:srcRect r="5206"/>
          <a:stretch>
            <a:fillRect/>
          </a:stretch>
        </p:blipFill>
        <p:spPr bwMode="auto">
          <a:xfrm>
            <a:off x="4038600" y="1447800"/>
            <a:ext cx="5029200" cy="4657725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89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/>
              <a:t>First, to make sure we know where the heart is …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Use?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Any level of prehospital care provider who administers O</a:t>
            </a:r>
            <a:r>
              <a:rPr lang="en-US" sz="2800" baseline="-25000" dirty="0"/>
              <a:t>2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First Responders</a:t>
            </a:r>
          </a:p>
          <a:p>
            <a:pPr lvl="1"/>
            <a:r>
              <a:rPr lang="en-US" sz="2400" dirty="0"/>
              <a:t>EMTs</a:t>
            </a:r>
          </a:p>
          <a:p>
            <a:pPr lvl="1"/>
            <a:r>
              <a:rPr lang="en-US" sz="2400" dirty="0"/>
              <a:t>EMT-Intermediates</a:t>
            </a:r>
          </a:p>
          <a:p>
            <a:pPr lvl="1"/>
            <a:r>
              <a:rPr lang="en-US" sz="2400" dirty="0" smtClean="0"/>
              <a:t>Paramedics</a:t>
            </a:r>
            <a:endParaRPr lang="en-US" sz="2800" dirty="0"/>
          </a:p>
        </p:txBody>
      </p:sp>
      <p:sp>
        <p:nvSpPr>
          <p:cNvPr id="190481" name="Rectangle 1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190483" name="Picture 19" descr="star-of-li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3573463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1143000"/>
          </a:xfrm>
        </p:spPr>
        <p:txBody>
          <a:bodyPr/>
          <a:lstStyle/>
          <a:p>
            <a:r>
              <a:rPr lang="en-US" dirty="0"/>
              <a:t>Second-Generation Technology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3429000" cy="4297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Newer technology uses signal processing to minimize artifacts and false readings: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Adaptive Filters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Signal Processing Algorithms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Improved Sensors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02085" name="Picture 5" descr="Second-Generation-Technolo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038600" y="2819400"/>
            <a:ext cx="4724400" cy="1455738"/>
          </a:xfrm>
          <a:noFill/>
          <a:ln>
            <a:solidFill>
              <a:schemeClr val="tx1"/>
            </a:solidFill>
          </a:ln>
          <a:effectLst/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r>
              <a:rPr lang="en-US" dirty="0"/>
              <a:t>Second-Generation Technology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4495800" cy="4297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FFFF"/>
                </a:solidFill>
              </a:rPr>
              <a:t>Technology prevents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Motion artifact.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False readings during low-flow states.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False bradycardias.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False hypoxemias.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Missed desaturations.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Missed bradycardias.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Data dropouts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Effects of </a:t>
            </a:r>
            <a:r>
              <a:rPr lang="en-US" sz="2400" dirty="0" smtClean="0"/>
              <a:t>dyshemoglobins</a:t>
            </a:r>
            <a:r>
              <a:rPr lang="en-US" sz="2000" dirty="0"/>
              <a:t>.</a:t>
            </a:r>
          </a:p>
        </p:txBody>
      </p:sp>
      <p:pic>
        <p:nvPicPr>
          <p:cNvPr id="304133" name="Picture 5" descr="16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631281"/>
            <a:ext cx="4038600" cy="2692400"/>
          </a:xfrm>
          <a:noFill/>
          <a:ln>
            <a:solidFill>
              <a:schemeClr val="tx1"/>
            </a:solidFill>
          </a:ln>
          <a:effectLst/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Age affects SpO</a:t>
            </a:r>
            <a:r>
              <a:rPr lang="en-US" sz="2800" baseline="-25000" dirty="0"/>
              <a:t>2</a:t>
            </a:r>
          </a:p>
          <a:p>
            <a:r>
              <a:rPr lang="en-US" sz="2800" dirty="0"/>
              <a:t>Gender affects SpO</a:t>
            </a:r>
            <a:r>
              <a:rPr lang="en-US" sz="2800" baseline="-25000" dirty="0"/>
              <a:t>2</a:t>
            </a:r>
          </a:p>
          <a:p>
            <a:r>
              <a:rPr lang="en-US" sz="2800" dirty="0"/>
              <a:t>Anemia affects SpO</a:t>
            </a:r>
            <a:r>
              <a:rPr lang="en-US" sz="2800" baseline="-25000" dirty="0"/>
              <a:t>2</a:t>
            </a:r>
          </a:p>
          <a:p>
            <a:r>
              <a:rPr lang="en-US" sz="2800" dirty="0"/>
              <a:t>SpO</a:t>
            </a:r>
            <a:r>
              <a:rPr lang="en-US" sz="2800" baseline="-25000" dirty="0"/>
              <a:t>2</a:t>
            </a:r>
            <a:r>
              <a:rPr lang="en-US" sz="2800" dirty="0"/>
              <a:t> inaccurate in dark-skinned individuals.</a:t>
            </a:r>
          </a:p>
          <a:p>
            <a:r>
              <a:rPr lang="en-US" sz="2800" dirty="0"/>
              <a:t>Jaundice affects SpO</a:t>
            </a:r>
            <a:r>
              <a:rPr lang="en-US" sz="2800" baseline="-25000" dirty="0"/>
              <a:t>2</a:t>
            </a:r>
            <a:r>
              <a:rPr lang="en-US" sz="2800" dirty="0"/>
              <a:t>.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172038" name="Picture 6" descr="Elderly African American wo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29718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523998"/>
            <a:ext cx="8382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Always treat the patient and not the oximeter.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the Oximeter</a:t>
            </a:r>
          </a:p>
        </p:txBody>
      </p:sp>
      <p:pic>
        <p:nvPicPr>
          <p:cNvPr id="180228" name="Picture 4" descr="Rad-5 clos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8800" y="1447800"/>
            <a:ext cx="3403600" cy="4572000"/>
          </a:xfr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sp>
        <p:nvSpPr>
          <p:cNvPr id="180231" name="Line 7"/>
          <p:cNvSpPr>
            <a:spLocks noChangeShapeType="1"/>
          </p:cNvSpPr>
          <p:nvPr/>
        </p:nvSpPr>
        <p:spPr bwMode="auto">
          <a:xfrm flipH="1">
            <a:off x="5105400" y="2133600"/>
            <a:ext cx="129540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 flipH="1" flipV="1">
            <a:off x="5029200" y="3429000"/>
            <a:ext cx="13716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 flipH="1">
            <a:off x="5257800" y="2971800"/>
            <a:ext cx="1143000" cy="152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 flipV="1">
            <a:off x="2362200" y="3276600"/>
            <a:ext cx="16764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6400800" y="19050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SpO</a:t>
            </a:r>
            <a:r>
              <a:rPr lang="en-US" sz="2400" baseline="-25000" dirty="0">
                <a:solidFill>
                  <a:schemeClr val="bg1"/>
                </a:solidFill>
              </a:rPr>
              <a:t>2 </a:t>
            </a:r>
            <a:r>
              <a:rPr lang="en-US" sz="2400" dirty="0">
                <a:solidFill>
                  <a:schemeClr val="bg1"/>
                </a:solidFill>
              </a:rPr>
              <a:t>(%)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6477000" y="2743200"/>
            <a:ext cx="2895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PI (%)</a:t>
            </a:r>
          </a:p>
        </p:txBody>
      </p: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6400800" y="3505200"/>
            <a:ext cx="2743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Pulse Rate (bpm)</a:t>
            </a:r>
          </a:p>
        </p:txBody>
      </p:sp>
      <p:sp>
        <p:nvSpPr>
          <p:cNvPr id="180251" name="Text Box 27"/>
          <p:cNvSpPr txBox="1">
            <a:spLocks noChangeArrowheads="1"/>
          </p:cNvSpPr>
          <p:nvPr/>
        </p:nvSpPr>
        <p:spPr bwMode="auto">
          <a:xfrm>
            <a:off x="76200" y="3352800"/>
            <a:ext cx="2438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Signal Strength</a:t>
            </a:r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  <p:graphicFrame>
        <p:nvGraphicFramePr>
          <p:cNvPr id="182298" name="Group 26"/>
          <p:cNvGraphicFramePr>
            <a:graphicFrameLocks noGrp="1"/>
          </p:cNvGraphicFramePr>
          <p:nvPr>
            <p:ph type="tbl" idx="1"/>
          </p:nvPr>
        </p:nvGraphicFramePr>
        <p:xfrm>
          <a:off x="457200" y="1828800"/>
          <a:ext cx="8229600" cy="429736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SpO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READING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INTERPRETATION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95 – 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91 – 94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Mild Hypoxemia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86 – 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Moderate Hypoxemia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 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Severe Hypoxemia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</a:t>
            </a:r>
          </a:p>
        </p:txBody>
      </p:sp>
      <p:graphicFrame>
        <p:nvGraphicFramePr>
          <p:cNvPr id="184423" name="Group 103"/>
          <p:cNvGraphicFramePr>
            <a:graphicFrameLocks noGrp="1"/>
          </p:cNvGraphicFramePr>
          <p:nvPr>
            <p:ph type="tbl" idx="1"/>
          </p:nvPr>
        </p:nvGraphicFramePr>
        <p:xfrm>
          <a:off x="228600" y="1676400"/>
          <a:ext cx="8534400" cy="4517327"/>
        </p:xfrm>
        <a:graphic>
          <a:graphicData uri="http://schemas.openxmlformats.org/drawingml/2006/table">
            <a:tbl>
              <a:tblPr/>
              <a:tblGrid>
                <a:gridCol w="1422400"/>
                <a:gridCol w="2311400"/>
                <a:gridCol w="4800600"/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</a:rPr>
                        <a:t>SpO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</a:rPr>
                        <a:t> READING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</a:rPr>
                        <a:t>INTERPRETATION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</a:rPr>
                        <a:t>INTERVENTION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95 – 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Change FiO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to maintain saturation.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91 – 94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Mild Hypoxemia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Increase FiO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to increase saturation.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86 – 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Moderate Hypoxemia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Increase FiO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to increase saturation.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Assess and increase ventilation.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&lt; 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Severe Hypoxemia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Increase FiO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to increase saturation.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Increase ventilation.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dirty="0"/>
              <a:t>Oximetry to Assess Circulation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267200" cy="4297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Oximeter probe can be placed onto tissue distal to an injury to detect circulation.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Oximeter can monitor distal circulation with fractures and crush injuries.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Clinical correlation always needed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91498" name="Picture 10" descr="amp_firewor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2057400"/>
            <a:ext cx="4038600" cy="3078163"/>
          </a:xfrm>
          <a:noFill/>
          <a:ln>
            <a:solidFill>
              <a:schemeClr val="tx1"/>
            </a:solidFill>
          </a:ln>
          <a:effectLst/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dirty="0"/>
              <a:t>Oximetry to Assess Circulation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267200" cy="4297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Oximeter probe can be placed onto tissue distal to an injury to detect circulation.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Oximeter can monitor distal circulation with fractures and crush injuries.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Clinical correlation always needed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91498" name="Picture 10" descr="amp_firewor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2057400"/>
            <a:ext cx="4038600" cy="3078163"/>
          </a:xfrm>
          <a:noFill/>
          <a:ln>
            <a:solidFill>
              <a:schemeClr val="tx1"/>
            </a:solidFill>
          </a:ln>
          <a:effectLst/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EKG-lab-webpage\heart-in-body.bmp"/>
          <p:cNvPicPr>
            <a:picLocks noChangeAspect="1" noChangeArrowheads="1"/>
          </p:cNvPicPr>
          <p:nvPr/>
        </p:nvPicPr>
        <p:blipFill>
          <a:blip r:embed="rId3"/>
          <a:srcRect r="5206"/>
          <a:stretch>
            <a:fillRect/>
          </a:stretch>
        </p:blipFill>
        <p:spPr bwMode="auto">
          <a:xfrm>
            <a:off x="2057400" y="609600"/>
            <a:ext cx="6248400" cy="5786438"/>
          </a:xfrm>
          <a:prstGeom prst="rect">
            <a:avLst/>
          </a:prstGeom>
          <a:noFill/>
        </p:spPr>
      </p:pic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2971800" y="1371600"/>
            <a:ext cx="4724400" cy="4495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3048000" y="3429000"/>
            <a:ext cx="46482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3947318">
            <a:off x="3082132" y="3479006"/>
            <a:ext cx="4602162" cy="231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 rot="6944169">
            <a:off x="2897188" y="3582987"/>
            <a:ext cx="4648200" cy="2254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 rot="-1948891">
            <a:off x="3048000" y="3429000"/>
            <a:ext cx="4648200" cy="2254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 rot="-8695263">
            <a:off x="3048000" y="3432175"/>
            <a:ext cx="4648200" cy="2254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 rot="5422753">
            <a:off x="3049588" y="3582987"/>
            <a:ext cx="4648200" cy="2254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194425" y="5638800"/>
            <a:ext cx="66357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 </a:t>
            </a:r>
            <a:r>
              <a:rPr lang="en-US" sz="2800">
                <a:solidFill>
                  <a:srgbClr val="FF3300"/>
                </a:solidFill>
              </a:rPr>
              <a:t>II</a:t>
            </a:r>
            <a:r>
              <a:rPr lang="en-US" sz="2800"/>
              <a:t> 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657600" y="5638800"/>
            <a:ext cx="7620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 </a:t>
            </a:r>
            <a:r>
              <a:rPr lang="en-US" sz="2800">
                <a:solidFill>
                  <a:srgbClr val="FF3300"/>
                </a:solidFill>
              </a:rPr>
              <a:t>III</a:t>
            </a:r>
            <a:r>
              <a:rPr lang="en-US" sz="2800"/>
              <a:t> 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514600" y="1828800"/>
            <a:ext cx="10668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 </a:t>
            </a:r>
            <a:r>
              <a:rPr lang="en-US" sz="2800">
                <a:solidFill>
                  <a:srgbClr val="FF3300"/>
                </a:solidFill>
              </a:rPr>
              <a:t>aVR</a:t>
            </a:r>
            <a:r>
              <a:rPr lang="en-US" sz="2800"/>
              <a:t> 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7696200" y="3276600"/>
            <a:ext cx="51117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 </a:t>
            </a:r>
            <a:r>
              <a:rPr lang="en-US" sz="2800">
                <a:solidFill>
                  <a:srgbClr val="FF3300"/>
                </a:solidFill>
              </a:rPr>
              <a:t>I</a:t>
            </a:r>
            <a:r>
              <a:rPr lang="en-US" sz="2800"/>
              <a:t> 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4800600" y="5867400"/>
            <a:ext cx="10668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 </a:t>
            </a:r>
            <a:r>
              <a:rPr lang="en-US" sz="2800">
                <a:solidFill>
                  <a:srgbClr val="FF3300"/>
                </a:solidFill>
              </a:rPr>
              <a:t>aVF</a:t>
            </a:r>
            <a:r>
              <a:rPr lang="en-US" sz="2800"/>
              <a:t> 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7086600" y="1843088"/>
            <a:ext cx="10668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 </a:t>
            </a:r>
            <a:r>
              <a:rPr lang="en-US" sz="2800">
                <a:solidFill>
                  <a:srgbClr val="FF3300"/>
                </a:solidFill>
              </a:rPr>
              <a:t>aVL</a:t>
            </a:r>
            <a:r>
              <a:rPr lang="en-US" sz="2800"/>
              <a:t> 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762000" y="3810000"/>
            <a:ext cx="1828800" cy="1441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>
                <a:solidFill>
                  <a:srgbClr val="FF3300"/>
                </a:solidFill>
              </a:rPr>
              <a:t> Limb</a:t>
            </a:r>
            <a:br>
              <a:rPr lang="en-US" sz="4400">
                <a:solidFill>
                  <a:srgbClr val="FF3300"/>
                </a:solidFill>
              </a:rPr>
            </a:br>
            <a:r>
              <a:rPr lang="en-US" sz="4400">
                <a:solidFill>
                  <a:srgbClr val="FF3300"/>
                </a:solidFill>
              </a:rPr>
              <a:t> Leads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457200" y="304800"/>
            <a:ext cx="2667000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 </a:t>
            </a:r>
            <a:r>
              <a:rPr lang="en-US" sz="3200"/>
              <a:t>Frontal view</a:t>
            </a:r>
            <a:br>
              <a:rPr lang="en-US" sz="3200"/>
            </a:br>
            <a:r>
              <a:rPr lang="en-US" sz="3200"/>
              <a:t>    of heart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APPLICATION OF PULSE OXIMETRY</a:t>
            </a:r>
            <a:endParaRPr lang="en-US" sz="4400" dirty="0"/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Oximetry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Prepare the device:</a:t>
            </a:r>
          </a:p>
          <a:p>
            <a:pPr lvl="1"/>
            <a:r>
              <a:rPr lang="en-US" dirty="0" smtClean="0"/>
              <a:t>Fresh batteries</a:t>
            </a:r>
          </a:p>
          <a:p>
            <a:pPr lvl="1"/>
            <a:r>
              <a:rPr lang="en-US" dirty="0" smtClean="0"/>
              <a:t>Wires and probe in good repair.</a:t>
            </a:r>
          </a:p>
          <a:p>
            <a:endParaRPr lang="en-US" dirty="0"/>
          </a:p>
        </p:txBody>
      </p:sp>
      <p:pic>
        <p:nvPicPr>
          <p:cNvPr id="7" name="Picture 6" descr="038I0183_edi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066800"/>
            <a:ext cx="3352800" cy="5029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Oximetry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Explain the procedure to the patient. </a:t>
            </a:r>
          </a:p>
          <a:p>
            <a:r>
              <a:rPr lang="en-US" dirty="0" smtClean="0"/>
              <a:t>Apply pulse oximetry probe according to manufacturer’s recommendations.</a:t>
            </a:r>
          </a:p>
          <a:p>
            <a:endParaRPr lang="en-US" dirty="0"/>
          </a:p>
        </p:txBody>
      </p:sp>
      <p:pic>
        <p:nvPicPr>
          <p:cNvPr id="8" name="Picture 7" descr="038I0186_edi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828800"/>
            <a:ext cx="4457700" cy="2971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Oximetry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Turn on the oximeter.</a:t>
            </a:r>
          </a:p>
          <a:p>
            <a:r>
              <a:rPr lang="en-US" dirty="0" smtClean="0"/>
              <a:t>Allow it to proceed through start and self-checks.</a:t>
            </a:r>
          </a:p>
          <a:p>
            <a:endParaRPr lang="en-US" dirty="0"/>
          </a:p>
        </p:txBody>
      </p:sp>
      <p:pic>
        <p:nvPicPr>
          <p:cNvPr id="6" name="Picture 5" descr="038I0188_edi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209800"/>
            <a:ext cx="3962400" cy="2641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Oximetry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Check for readings.</a:t>
            </a:r>
          </a:p>
          <a:p>
            <a:r>
              <a:rPr lang="en-US" dirty="0" smtClean="0"/>
              <a:t>Check Perfusion Index (PI). </a:t>
            </a:r>
          </a:p>
          <a:p>
            <a:r>
              <a:rPr lang="en-US" dirty="0" smtClean="0"/>
              <a:t>Adjust probe, if needed, for best signal.</a:t>
            </a:r>
          </a:p>
          <a:p>
            <a:endParaRPr lang="en-US" dirty="0"/>
          </a:p>
        </p:txBody>
      </p:sp>
      <p:pic>
        <p:nvPicPr>
          <p:cNvPr id="8" name="Picture 7" descr="038I0195_edi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514600"/>
            <a:ext cx="4076700" cy="27178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Oximetry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Monitor pulse rate and SpO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Adjust oxygen administration to maintain desired SpO</a:t>
            </a:r>
            <a:r>
              <a:rPr lang="en-US" baseline="-25000" dirty="0" smtClean="0"/>
              <a:t>2</a:t>
            </a:r>
            <a:r>
              <a:rPr lang="en-US" dirty="0" smtClean="0"/>
              <a:t> levels.</a:t>
            </a:r>
          </a:p>
          <a:p>
            <a:endParaRPr lang="en-US" dirty="0"/>
          </a:p>
        </p:txBody>
      </p:sp>
      <p:pic>
        <p:nvPicPr>
          <p:cNvPr id="6" name="Picture 5" descr="038I0191_edi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447800"/>
            <a:ext cx="3124200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772400" cy="1362075"/>
          </a:xfrm>
        </p:spPr>
        <p:txBody>
          <a:bodyPr/>
          <a:lstStyle/>
          <a:p>
            <a:r>
              <a:rPr lang="en-US" sz="4400" dirty="0" smtClean="0"/>
              <a:t>OXYGEN ADMINISTRATION</a:t>
            </a:r>
            <a:endParaRPr lang="en-US" sz="4400" dirty="0"/>
          </a:p>
        </p:txBody>
      </p:sp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Administration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Items required:</a:t>
            </a:r>
          </a:p>
          <a:p>
            <a:pPr lvl="1"/>
            <a:r>
              <a:rPr lang="en-US" dirty="0" smtClean="0"/>
              <a:t>Oxygen source</a:t>
            </a:r>
          </a:p>
          <a:p>
            <a:pPr lvl="1"/>
            <a:r>
              <a:rPr lang="en-US" dirty="0" smtClean="0"/>
              <a:t>Pressure regulator</a:t>
            </a:r>
          </a:p>
          <a:p>
            <a:pPr lvl="1"/>
            <a:r>
              <a:rPr lang="en-US" dirty="0" smtClean="0"/>
              <a:t>Flow meter</a:t>
            </a:r>
          </a:p>
          <a:p>
            <a:pPr lvl="1"/>
            <a:r>
              <a:rPr lang="en-US" dirty="0" smtClean="0"/>
              <a:t>Humidifier (optional)</a:t>
            </a:r>
          </a:p>
          <a:p>
            <a:pPr lvl="1"/>
            <a:r>
              <a:rPr lang="en-US" dirty="0" smtClean="0"/>
              <a:t>Connecting tubing</a:t>
            </a:r>
          </a:p>
          <a:p>
            <a:pPr lvl="1"/>
            <a:r>
              <a:rPr lang="en-US" dirty="0" smtClean="0"/>
              <a:t>Delivery device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038I0212_edi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600200"/>
            <a:ext cx="3276600" cy="4914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Administration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Delivery devices:</a:t>
            </a:r>
          </a:p>
          <a:p>
            <a:pPr lvl="1"/>
            <a:r>
              <a:rPr lang="en-US" dirty="0" smtClean="0"/>
              <a:t>Oxygen need and patient comfort should drive device selection.</a:t>
            </a:r>
          </a:p>
          <a:p>
            <a:endParaRPr lang="en-US" dirty="0"/>
          </a:p>
        </p:txBody>
      </p:sp>
      <p:pic>
        <p:nvPicPr>
          <p:cNvPr id="6" name="Picture 5" descr="TexasEMS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057400"/>
            <a:ext cx="3609793" cy="2667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Administration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A non-rebreather mask delivers close to 100% oxygen.</a:t>
            </a:r>
            <a:endParaRPr lang="en-US" dirty="0"/>
          </a:p>
        </p:txBody>
      </p:sp>
      <p:pic>
        <p:nvPicPr>
          <p:cNvPr id="7" name="Picture 6" descr="038I0171_edi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22860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382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Administration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Continuous positive airway pressure (CPAP) is effective in maximizing hemoglobin oxygen saturation.</a:t>
            </a:r>
          </a:p>
          <a:p>
            <a:r>
              <a:rPr lang="en-US" sz="2800" dirty="0" smtClean="0"/>
              <a:t>Uses include:</a:t>
            </a:r>
          </a:p>
          <a:p>
            <a:pPr lvl="1"/>
            <a:r>
              <a:rPr lang="en-US" sz="2400" dirty="0" smtClean="0"/>
              <a:t>Congestive heart failure</a:t>
            </a:r>
          </a:p>
          <a:p>
            <a:pPr lvl="1"/>
            <a:r>
              <a:rPr lang="en-US" sz="2400" dirty="0" smtClean="0"/>
              <a:t>Acute pulmonary edema</a:t>
            </a:r>
          </a:p>
          <a:p>
            <a:pPr lvl="1"/>
            <a:r>
              <a:rPr lang="en-US" sz="2400" dirty="0" smtClean="0"/>
              <a:t>Drowning</a:t>
            </a:r>
          </a:p>
          <a:p>
            <a:pPr lvl="1"/>
            <a:r>
              <a:rPr lang="en-US" sz="2400" dirty="0" smtClean="0"/>
              <a:t>CO exposure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038I01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248150" y="2305050"/>
            <a:ext cx="468630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Monoxide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419600" cy="4297363"/>
          </a:xfrm>
        </p:spPr>
        <p:txBody>
          <a:bodyPr/>
          <a:lstStyle/>
          <a:p>
            <a:r>
              <a:rPr lang="en-US" sz="2400" dirty="0"/>
              <a:t>CO displaces O</a:t>
            </a:r>
            <a:r>
              <a:rPr lang="en-US" sz="2400" baseline="-25000" dirty="0"/>
              <a:t>2</a:t>
            </a:r>
            <a:r>
              <a:rPr lang="en-US" sz="2400" dirty="0"/>
              <a:t> from the hemoglobin molecule forming carboxyhemoglobin (</a:t>
            </a:r>
            <a:r>
              <a:rPr lang="en-US" sz="2400" dirty="0" smtClean="0"/>
              <a:t>COHb</a:t>
            </a:r>
            <a:r>
              <a:rPr lang="en-US" sz="2400" dirty="0"/>
              <a:t>).</a:t>
            </a:r>
          </a:p>
          <a:p>
            <a:r>
              <a:rPr lang="en-US" sz="2400" dirty="0"/>
              <a:t>CO affinity for hemoglobin ~250 times greater than O</a:t>
            </a:r>
            <a:r>
              <a:rPr lang="en-US" sz="2400" baseline="-25000" dirty="0"/>
              <a:t>2</a:t>
            </a:r>
            <a:r>
              <a:rPr lang="en-US" sz="2400" dirty="0"/>
              <a:t>.</a:t>
            </a:r>
          </a:p>
          <a:p>
            <a:r>
              <a:rPr lang="en-US" sz="2400" dirty="0"/>
              <a:t>CO-Hb has a bright red color.</a:t>
            </a:r>
          </a:p>
          <a:p>
            <a:r>
              <a:rPr lang="en-US" sz="2400" dirty="0"/>
              <a:t>Patients become progressively hypoxemic.</a:t>
            </a:r>
          </a:p>
        </p:txBody>
      </p:sp>
      <p:sp>
        <p:nvSpPr>
          <p:cNvPr id="236551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400" dirty="0"/>
          </a:p>
        </p:txBody>
      </p:sp>
      <p:pic>
        <p:nvPicPr>
          <p:cNvPr id="236552" name="Picture 8" descr="CO-O2-intera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828800"/>
            <a:ext cx="3876675" cy="248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6553" name="Picture 9" descr="CO-O2-intera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06463"/>
            <a:ext cx="9144000" cy="585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24450" y="285750"/>
            <a:ext cx="2343150" cy="6286500"/>
            <a:chOff x="2142" y="180"/>
            <a:chExt cx="1476" cy="3960"/>
          </a:xfrm>
        </p:grpSpPr>
        <p:pic>
          <p:nvPicPr>
            <p:cNvPr id="12290" name="Picture 2" descr="F:\EKG-lab-webpage\bodyoutline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" y="180"/>
              <a:ext cx="1476" cy="3960"/>
            </a:xfrm>
            <a:prstGeom prst="rect">
              <a:avLst/>
            </a:prstGeom>
            <a:noFill/>
          </p:spPr>
        </p:pic>
        <p:sp>
          <p:nvSpPr>
            <p:cNvPr id="12291" name="Oval 3"/>
            <p:cNvSpPr>
              <a:spLocks noChangeArrowheads="1"/>
            </p:cNvSpPr>
            <p:nvPr/>
          </p:nvSpPr>
          <p:spPr bwMode="auto">
            <a:xfrm>
              <a:off x="2352" y="11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2" name="Oval 4"/>
            <p:cNvSpPr>
              <a:spLocks noChangeArrowheads="1"/>
            </p:cNvSpPr>
            <p:nvPr/>
          </p:nvSpPr>
          <p:spPr bwMode="auto">
            <a:xfrm>
              <a:off x="3120" y="35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>
              <a:off x="3312" y="12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>
              <a:off x="2496" y="35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31825" y="609600"/>
            <a:ext cx="34829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/>
              <a:t>Sensing the heart’s</a:t>
            </a:r>
            <a:br>
              <a:rPr lang="en-US" sz="3200"/>
            </a:br>
            <a:r>
              <a:rPr lang="en-US" sz="3200"/>
              <a:t>electrical activity</a:t>
            </a:r>
            <a:br>
              <a:rPr lang="en-US" sz="3200"/>
            </a:br>
            <a:r>
              <a:rPr lang="en-US" sz="3200"/>
              <a:t>via electrodes</a:t>
            </a:r>
            <a:br>
              <a:rPr lang="en-US" sz="3200"/>
            </a:br>
            <a:r>
              <a:rPr lang="en-US" sz="2800" b="0"/>
              <a:t>(contacts placed on</a:t>
            </a:r>
            <a:br>
              <a:rPr lang="en-US" sz="2800" b="0"/>
            </a:br>
            <a:r>
              <a:rPr lang="en-US" sz="2800" b="0"/>
              <a:t>the surface of the body)</a:t>
            </a:r>
            <a:endParaRPr lang="en-US" sz="3200"/>
          </a:p>
        </p:txBody>
      </p:sp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24450" y="285750"/>
            <a:ext cx="2343150" cy="6286500"/>
            <a:chOff x="2142" y="180"/>
            <a:chExt cx="1476" cy="3960"/>
          </a:xfrm>
        </p:grpSpPr>
        <p:pic>
          <p:nvPicPr>
            <p:cNvPr id="13315" name="Picture 3" descr="F:\EKG-lab-webpage\bodyoutline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" y="180"/>
              <a:ext cx="1476" cy="3960"/>
            </a:xfrm>
            <a:prstGeom prst="rect">
              <a:avLst/>
            </a:prstGeom>
            <a:noFill/>
          </p:spPr>
        </p:pic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2352" y="11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Oval 5"/>
            <p:cNvSpPr>
              <a:spLocks noChangeArrowheads="1"/>
            </p:cNvSpPr>
            <p:nvPr/>
          </p:nvSpPr>
          <p:spPr bwMode="auto">
            <a:xfrm>
              <a:off x="3120" y="35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3312" y="12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auto">
            <a:xfrm>
              <a:off x="2496" y="35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31825" y="609600"/>
            <a:ext cx="34829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/>
              <a:t>Sensing the heart’s</a:t>
            </a:r>
            <a:br>
              <a:rPr lang="en-US" sz="3200"/>
            </a:br>
            <a:r>
              <a:rPr lang="en-US" sz="3200"/>
              <a:t>electrical activity</a:t>
            </a:r>
            <a:br>
              <a:rPr lang="en-US" sz="3200"/>
            </a:br>
            <a:r>
              <a:rPr lang="en-US" sz="3200"/>
              <a:t>via electrodes</a:t>
            </a:r>
            <a:br>
              <a:rPr lang="en-US" sz="3200"/>
            </a:br>
            <a:r>
              <a:rPr lang="en-US" sz="2800" b="0"/>
              <a:t>(contacts placed on</a:t>
            </a:r>
            <a:br>
              <a:rPr lang="en-US" sz="2800" b="0"/>
            </a:br>
            <a:r>
              <a:rPr lang="en-US" sz="2800" b="0"/>
              <a:t>the surface of the body)</a:t>
            </a:r>
            <a:endParaRPr lang="en-US" sz="32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14400" y="3657600"/>
            <a:ext cx="3810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Note: anatomical orientation is from the </a:t>
            </a:r>
            <a:r>
              <a:rPr lang="en-US" sz="2800">
                <a:solidFill>
                  <a:srgbClr val="FF3300"/>
                </a:solidFill>
              </a:rPr>
              <a:t>subject’s</a:t>
            </a:r>
            <a:r>
              <a:rPr lang="en-US" sz="2800"/>
              <a:t> perspective:</a:t>
            </a: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105400"/>
            <a:ext cx="1371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105400"/>
            <a:ext cx="10668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3810000" y="56388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 flipH="1">
            <a:off x="7467600" y="57150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213</TotalTime>
  <Words>2114</Words>
  <Application>Microsoft Office PowerPoint</Application>
  <PresentationFormat>On-screen Show (4:3)</PresentationFormat>
  <Paragraphs>547</Paragraphs>
  <Slides>71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Equity</vt:lpstr>
      <vt:lpstr>MAITENACE MANGEMENT OF AN ECG MACHINE </vt:lpstr>
      <vt:lpstr>Welcome to  My Presentation/Session   </vt:lpstr>
      <vt:lpstr>A 12-lead electrocardiogram</vt:lpstr>
      <vt:lpstr>Topics Outlines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What is an ECG Machine? </vt:lpstr>
      <vt:lpstr>Slide 14</vt:lpstr>
      <vt:lpstr>Objectives</vt:lpstr>
      <vt:lpstr>Slide 16</vt:lpstr>
      <vt:lpstr>Function</vt:lpstr>
      <vt:lpstr>How it works </vt:lpstr>
      <vt:lpstr>Slide 19</vt:lpstr>
      <vt:lpstr>General Block Diagram of Medical Instrumentation System </vt:lpstr>
      <vt:lpstr> Examples of Biomedical signals</vt:lpstr>
      <vt:lpstr>Slide 22</vt:lpstr>
      <vt:lpstr>Slide 23</vt:lpstr>
      <vt:lpstr>Slide 24</vt:lpstr>
      <vt:lpstr>Slide 25</vt:lpstr>
      <vt:lpstr>Pulse Dosimeter </vt:lpstr>
      <vt:lpstr>RESPIRATORY GAS PHYSIOLOGY</vt:lpstr>
      <vt:lpstr>Respiratory Gasses</vt:lpstr>
      <vt:lpstr>Respiratory Gasses</vt:lpstr>
      <vt:lpstr>Atmospheric Gasses</vt:lpstr>
      <vt:lpstr>Respiratory Gasses</vt:lpstr>
      <vt:lpstr>Hemoglobin Binding Sites</vt:lpstr>
      <vt:lpstr>Hemoglobin</vt:lpstr>
      <vt:lpstr>Respiratory Gas Measurement</vt:lpstr>
      <vt:lpstr>Arterial Blood Gasses</vt:lpstr>
      <vt:lpstr>OXYGEN MONITORING</vt:lpstr>
      <vt:lpstr>Pulse Oximetry</vt:lpstr>
      <vt:lpstr>Pulse Oximetry</vt:lpstr>
      <vt:lpstr>Pulse Oximetry</vt:lpstr>
      <vt:lpstr>Slide 40</vt:lpstr>
      <vt:lpstr>Pulse Oximetry</vt:lpstr>
      <vt:lpstr>Pulsatile Flow</vt:lpstr>
      <vt:lpstr>Oximetry Probe Placement</vt:lpstr>
      <vt:lpstr>Oximetry Probe Placement</vt:lpstr>
      <vt:lpstr>Pulse Oximetry</vt:lpstr>
      <vt:lpstr>Pulse Oximetry</vt:lpstr>
      <vt:lpstr>Perfusion Index</vt:lpstr>
      <vt:lpstr>Pulse Oximetry</vt:lpstr>
      <vt:lpstr>Pulse Oximetry</vt:lpstr>
      <vt:lpstr>Who Should Use?</vt:lpstr>
      <vt:lpstr>Second-Generation Technology</vt:lpstr>
      <vt:lpstr>Second-Generation Technology</vt:lpstr>
      <vt:lpstr>Myths</vt:lpstr>
      <vt:lpstr>Slide 54</vt:lpstr>
      <vt:lpstr>Reading the Oximeter</vt:lpstr>
      <vt:lpstr>What Does it Mean?</vt:lpstr>
      <vt:lpstr>Interventions</vt:lpstr>
      <vt:lpstr>Oximetry to Assess Circulation</vt:lpstr>
      <vt:lpstr>Oximetry to Assess Circulation</vt:lpstr>
      <vt:lpstr>APPLICATION OF PULSE OXIMETRY</vt:lpstr>
      <vt:lpstr>Pulse Oximetry</vt:lpstr>
      <vt:lpstr>Pulse Oximetry</vt:lpstr>
      <vt:lpstr>Pulse Oximetry</vt:lpstr>
      <vt:lpstr>Pulse Oximetry</vt:lpstr>
      <vt:lpstr>Pulse Oximetry</vt:lpstr>
      <vt:lpstr>OXYGEN ADMINISTRATION</vt:lpstr>
      <vt:lpstr>Oxygen Administration</vt:lpstr>
      <vt:lpstr>Oxygen Administration</vt:lpstr>
      <vt:lpstr>Oxygen Administration</vt:lpstr>
      <vt:lpstr>Oxygen Administration</vt:lpstr>
      <vt:lpstr>Carbon Monoxide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49</cp:revision>
  <dcterms:created xsi:type="dcterms:W3CDTF">2006-08-16T00:00:00Z</dcterms:created>
  <dcterms:modified xsi:type="dcterms:W3CDTF">2014-02-17T16:25:16Z</dcterms:modified>
</cp:coreProperties>
</file>